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wdp" ContentType="image/vnd.ms-photo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handoutMasterIdLst>
    <p:handoutMasterId r:id="rId24"/>
  </p:handoutMasterIdLst>
  <p:sldIdLst>
    <p:sldId id="319" r:id="rId2"/>
    <p:sldId id="367" r:id="rId3"/>
    <p:sldId id="331" r:id="rId4"/>
    <p:sldId id="332" r:id="rId5"/>
    <p:sldId id="333" r:id="rId6"/>
    <p:sldId id="334" r:id="rId7"/>
    <p:sldId id="335" r:id="rId8"/>
    <p:sldId id="336" r:id="rId9"/>
    <p:sldId id="337" r:id="rId10"/>
    <p:sldId id="353" r:id="rId11"/>
    <p:sldId id="354" r:id="rId12"/>
    <p:sldId id="355" r:id="rId13"/>
    <p:sldId id="356" r:id="rId14"/>
    <p:sldId id="357" r:id="rId15"/>
    <p:sldId id="338" r:id="rId16"/>
    <p:sldId id="358" r:id="rId17"/>
    <p:sldId id="359" r:id="rId18"/>
    <p:sldId id="360" r:id="rId19"/>
    <p:sldId id="361" r:id="rId20"/>
    <p:sldId id="362" r:id="rId21"/>
    <p:sldId id="363" r:id="rId22"/>
  </p:sldIdLst>
  <p:sldSz cx="9144000" cy="6858000" type="screen4x3"/>
  <p:notesSz cx="10234613" cy="70993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80249" autoAdjust="0"/>
  </p:normalViewPr>
  <p:slideViewPr>
    <p:cSldViewPr showGuides="1">
      <p:cViewPr varScale="1">
        <p:scale>
          <a:sx n="76" d="100"/>
          <a:sy n="76" d="100"/>
        </p:scale>
        <p:origin x="-832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4" Type="http://schemas.openxmlformats.org/officeDocument/2006/relationships/handoutMaster" Target="handoutMasters/handoutMaster1.xml"/><Relationship Id="rId25" Type="http://schemas.openxmlformats.org/officeDocument/2006/relationships/printerSettings" Target="printerSettings/printerSettings1.bin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436114" cy="355363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l">
              <a:defRPr sz="1200"/>
            </a:lvl1pPr>
          </a:lstStyle>
          <a:p>
            <a:r>
              <a:rPr lang="de-DE" smtClean="0"/>
              <a:t>Praktikum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5796110" y="1"/>
            <a:ext cx="4436114" cy="355363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r">
              <a:defRPr sz="1200"/>
            </a:lvl1pPr>
          </a:lstStyle>
          <a:p>
            <a:r>
              <a:rPr lang="de-DE" smtClean="0"/>
              <a:t>02.02.2016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1" y="6742803"/>
            <a:ext cx="4436114" cy="355362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l">
              <a:defRPr sz="1200"/>
            </a:lvl1pPr>
          </a:lstStyle>
          <a:p>
            <a:r>
              <a:rPr lang="de-DE" smtClean="0"/>
              <a:t>C.-J. Pardall / C.J. Popp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5796110" y="6742803"/>
            <a:ext cx="4436114" cy="355362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r">
              <a:defRPr sz="1200"/>
            </a:lvl1pPr>
          </a:lstStyle>
          <a:p>
            <a:fld id="{21B95321-E6D7-4026-B4C3-8AA02FA39F6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9944424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434999" cy="354965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l">
              <a:defRPr sz="1200"/>
            </a:lvl1pPr>
          </a:lstStyle>
          <a:p>
            <a:r>
              <a:rPr lang="de-DE" smtClean="0"/>
              <a:t>Praktikum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5797247" y="0"/>
            <a:ext cx="4434999" cy="354965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r">
              <a:defRPr sz="1200"/>
            </a:lvl1pPr>
          </a:lstStyle>
          <a:p>
            <a:r>
              <a:rPr lang="de-DE" smtClean="0"/>
              <a:t>02.02.2016</a:t>
            </a:r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341688" y="531813"/>
            <a:ext cx="3551237" cy="26638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68" tIns="47384" rIns="94768" bIns="47384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1023463" y="3372168"/>
            <a:ext cx="8187690" cy="3194685"/>
          </a:xfrm>
          <a:prstGeom prst="rect">
            <a:avLst/>
          </a:prstGeom>
        </p:spPr>
        <p:txBody>
          <a:bodyPr vert="horz" lIns="94768" tIns="47384" rIns="94768" bIns="47384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1" y="6743103"/>
            <a:ext cx="4434999" cy="354965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l">
              <a:defRPr sz="1200"/>
            </a:lvl1pPr>
          </a:lstStyle>
          <a:p>
            <a:r>
              <a:rPr lang="de-DE" smtClean="0"/>
              <a:t>C.-J. Pardall / C.J. Popp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5797247" y="6743103"/>
            <a:ext cx="4434999" cy="354965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r">
              <a:defRPr sz="1200"/>
            </a:lvl1pPr>
          </a:lstStyle>
          <a:p>
            <a:fld id="{6C11D2F7-29C4-440C-B6DD-2D0777AA65C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7794487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r>
              <a:rPr lang="de-DE" sz="1200" dirty="0" smtClean="0"/>
              <a:t>Hier: Schülerzitatsammlung mit </a:t>
            </a:r>
            <a:r>
              <a:rPr lang="de-DE" sz="1200" u="sng" dirty="0" smtClean="0"/>
              <a:t>allen</a:t>
            </a:r>
            <a:r>
              <a:rPr lang="de-DE" sz="1200" dirty="0" smtClean="0"/>
              <a:t> Zitaten, dadurch Auswahl möglich für Sprengeltagungen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de-DE" sz="1200" dirty="0" smtClean="0"/>
              <a:t>einige Folien mit Zitaten sind ausgeblendet</a:t>
            </a:r>
          </a:p>
        </p:txBody>
      </p:sp>
      <p:sp>
        <p:nvSpPr>
          <p:cNvPr id="4" name="Kopfzeilenplatzhalt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de-DE" smtClean="0"/>
              <a:t>Praktikum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de-DE" smtClean="0"/>
              <a:t>02.02.2016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C.-J. Pardall / C.J. Popp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C11D2F7-29C4-440C-B6DD-2D0777AA65CA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207904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/>
              <a:buChar char="•"/>
            </a:pPr>
            <a:r>
              <a:rPr lang="de-DE" dirty="0" smtClean="0"/>
              <a:t>Beispiel1: Energie kann nicht entstehen!</a:t>
            </a:r>
          </a:p>
          <a:p>
            <a:pPr marL="171450" lvl="0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Mögliche Nachfrage: Wie konnte da Energie entstehen?</a:t>
            </a:r>
          </a:p>
          <a:p>
            <a:pPr marL="171450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Generator wird von </a:t>
            </a:r>
            <a:r>
              <a:rPr lang="de-D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SuS</a:t>
            </a: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oft mit Elektromotor verwechselt (sehen ja auch gleich aus).</a:t>
            </a:r>
            <a:r>
              <a:rPr lang="de-DE" dirty="0" smtClean="0">
                <a:effectLst/>
              </a:rPr>
              <a:t> </a:t>
            </a:r>
          </a:p>
          <a:p>
            <a:pPr marL="171450" indent="-171450">
              <a:buFont typeface="Arial"/>
              <a:buChar char="•"/>
            </a:pPr>
            <a:endParaRPr lang="de-DE" dirty="0" smtClean="0">
              <a:effectLst/>
            </a:endParaRPr>
          </a:p>
          <a:p>
            <a:pPr marL="171450" lvl="0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BNT ist es konsistent, Licht der Übertragung zuzuordnen und die Lichtquelle als Energiespeicher/-wandler.</a:t>
            </a:r>
          </a:p>
          <a:p>
            <a:pPr marL="171450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Mögliche Nachfrage: Woher kommt das Licht?</a:t>
            </a:r>
            <a:r>
              <a:rPr lang="de-DE" dirty="0" smtClean="0">
                <a:effectLst/>
              </a:rPr>
              <a:t> </a:t>
            </a:r>
            <a:endParaRPr lang="de-DE" dirty="0"/>
          </a:p>
        </p:txBody>
      </p:sp>
      <p:sp>
        <p:nvSpPr>
          <p:cNvPr id="4" name="Überschriftenplatzhalt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de-DE" smtClean="0"/>
              <a:t>Praktikum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de-DE" smtClean="0"/>
              <a:t>02.02.2016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C.-J. Pardall / C.J. Popp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C11D2F7-29C4-440C-B6DD-2D0777AA65CA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339057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lvl="0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Bis zum letzten Wort wird „Energie“ nicht verwendet, d.h. die Alltagssprache dominiert noch über die Fachsprache. </a:t>
            </a:r>
          </a:p>
          <a:p>
            <a:pPr marL="171450" lvl="0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Mögliche Reaktion: Fachsprache einfordern</a:t>
            </a:r>
          </a:p>
          <a:p>
            <a:pPr marL="171450" lvl="0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Der Elektromotor zwischen Solarzelle und Propeller wurde vergessen.</a:t>
            </a:r>
          </a:p>
          <a:p>
            <a:pPr marL="171450" lvl="0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Energie kann nicht entstehen.</a:t>
            </a:r>
          </a:p>
          <a:p>
            <a:pPr marL="171450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Mögliche Nachfrage: Wie konnte da Energie entstehen?</a:t>
            </a:r>
            <a:r>
              <a:rPr lang="de-DE" dirty="0" smtClean="0">
                <a:effectLst/>
              </a:rPr>
              <a:t> </a:t>
            </a:r>
            <a:endParaRPr lang="de-DE" dirty="0"/>
          </a:p>
        </p:txBody>
      </p:sp>
      <p:sp>
        <p:nvSpPr>
          <p:cNvPr id="4" name="Überschriftenplatzhalt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de-DE" smtClean="0"/>
              <a:t>Praktikum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de-DE" smtClean="0"/>
              <a:t>02.02.2016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C.-J. Pardall / C.J. Popp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C11D2F7-29C4-440C-B6DD-2D0777AA65CA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36124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r>
              <a:rPr lang="de-DE" dirty="0" smtClean="0"/>
              <a:t>LKW:</a:t>
            </a:r>
            <a:r>
              <a:rPr lang="de-DE" baseline="0" dirty="0" smtClean="0"/>
              <a:t> OK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Zug: Der Elektromotor der Lokomotive des Zuges bekommt die Energie durch den elektrischen Strom. Der Elektromotor treibt den Zug an.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de-D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Straba</a:t>
            </a: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s. Zug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Taxi: Das Taxi bekommt seine Energie aus dem Motor, der seine Energie aus dem Benzin bekommt.</a:t>
            </a:r>
            <a:endParaRPr lang="de-DE" dirty="0"/>
          </a:p>
        </p:txBody>
      </p:sp>
      <p:sp>
        <p:nvSpPr>
          <p:cNvPr id="4" name="Überschriftenplatzhalt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de-DE" smtClean="0"/>
              <a:t>Praktikum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de-DE" smtClean="0"/>
              <a:t>02.02.2016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C.-J. Pardall / C.J. Popp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C11D2F7-29C4-440C-B6DD-2D0777AA65CA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43232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Diese Aussage thematisiert nur das Ladeproblem bei Elektroautos aber nicht die Energieübertragungskette.</a:t>
            </a:r>
            <a:r>
              <a:rPr lang="de-DE" dirty="0" smtClean="0">
                <a:effectLst/>
              </a:rPr>
              <a:t> 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de-DE" dirty="0" smtClean="0">
                <a:effectLst/>
              </a:rPr>
              <a:t>Motorrad: </a:t>
            </a: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Die Energieübertragungskette ist so nicht komplett. (vgl. Taxi)</a:t>
            </a:r>
          </a:p>
          <a:p>
            <a:pPr marL="171450" indent="-171450">
              <a:buFont typeface="Arial"/>
              <a:buChar char="•"/>
            </a:pPr>
            <a:r>
              <a:rPr lang="de-DE" dirty="0" smtClean="0"/>
              <a:t>Fahrrad: </a:t>
            </a:r>
          </a:p>
          <a:p>
            <a:pPr marL="628650" lvl="1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 dem Beispiel wird deutlich, dass „Energie“ auf jeden Fall etwas „technisches“ sein muss; der menschliche Körper alleine reicht nicht (</a:t>
            </a: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Wingdings"/>
              </a:rPr>
              <a:t></a:t>
            </a: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Treibstoff-Vorstellung). 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Mögliche Reaktion: Was ist bei einem Rad ohne Dynamo? Was ist die eigentliche Aufgabe des Dynamos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Evtl.: Dynamo als Generator 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Das Fahrrad erhält Energie durch das Treten vom Fahrer. Ein Teil der Energie kann durch den Dynamo für das Fahrradlicht gebraucht werden.</a:t>
            </a:r>
            <a:endParaRPr lang="de-DE" dirty="0" smtClean="0">
              <a:effectLst/>
            </a:endParaRPr>
          </a:p>
          <a:p>
            <a:pPr marL="171450" indent="-171450">
              <a:buFont typeface="Arial"/>
              <a:buChar char="•"/>
            </a:pPr>
            <a:r>
              <a:rPr lang="de-DE" dirty="0" smtClean="0">
                <a:effectLst/>
              </a:rPr>
              <a:t>Boot: ganz gut</a:t>
            </a:r>
          </a:p>
          <a:p>
            <a:pPr marL="171450" indent="-171450">
              <a:buFont typeface="Arial"/>
              <a:buChar char="•"/>
            </a:pPr>
            <a:r>
              <a:rPr lang="de-DE" dirty="0" smtClean="0">
                <a:effectLst/>
              </a:rPr>
              <a:t>Flugzeug:</a:t>
            </a:r>
            <a:r>
              <a:rPr lang="de-DE" baseline="0" dirty="0" smtClean="0">
                <a:effectLst/>
              </a:rPr>
              <a:t> </a:t>
            </a: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Fehlvorstellung: Umkehrung!</a:t>
            </a:r>
            <a:b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Der Flugzeugmotor bekommt seine Energie durch das Benzin und treibt die Triebwerke an.</a:t>
            </a:r>
            <a:endParaRPr lang="de-DE" dirty="0" smtClean="0">
              <a:effectLst/>
            </a:endParaRPr>
          </a:p>
          <a:p>
            <a:pPr marL="171450" indent="-171450">
              <a:buFont typeface="Arial"/>
              <a:buChar char="•"/>
            </a:pPr>
            <a:r>
              <a:rPr lang="de-DE" dirty="0" smtClean="0">
                <a:effectLst/>
              </a:rPr>
              <a:t>Fähre: </a:t>
            </a: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Siehe LKW oder Taxi.</a:t>
            </a:r>
            <a:r>
              <a:rPr lang="de-DE" dirty="0" smtClean="0">
                <a:effectLst/>
              </a:rPr>
              <a:t> </a:t>
            </a:r>
            <a:endParaRPr lang="de-DE" dirty="0"/>
          </a:p>
        </p:txBody>
      </p:sp>
      <p:sp>
        <p:nvSpPr>
          <p:cNvPr id="4" name="Überschriftenplatzhalt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de-DE" smtClean="0"/>
              <a:t>Praktikum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de-DE" smtClean="0"/>
              <a:t>02.02.2016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C.-J. Pardall / C.J. Popp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C11D2F7-29C4-440C-B6DD-2D0777AA65CA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76950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dirty="0" smtClean="0"/>
              <a:t>Esel: 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Fast nur Beschreibung ohne Bezug zur Energie.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Aussage zur Energie fachlich falsch (Verbrauch).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Keine Aussage zum Sommer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Mögliche Reaktion: Warum behält er sein Winterfell nicht? 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(Dadurch wird weniger Energie an die Umgebung abgegeben).</a:t>
            </a:r>
            <a:r>
              <a:rPr lang="de-DE" dirty="0" smtClean="0">
                <a:effectLst/>
              </a:rPr>
              <a:t> </a:t>
            </a:r>
          </a:p>
          <a:p>
            <a:pPr marL="171450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Der Prozess der Abgabe von Energie wird von den </a:t>
            </a:r>
            <a:r>
              <a:rPr lang="de-D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SuS</a:t>
            </a: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oft noch nicht verstanden, da sie die Gegenstände (oder hier Tiere) betrachten und nicht die Prozesse.</a:t>
            </a:r>
            <a:b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de-DE" dirty="0"/>
          </a:p>
        </p:txBody>
      </p:sp>
      <p:sp>
        <p:nvSpPr>
          <p:cNvPr id="4" name="Überschriftenplatzhalt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de-DE" smtClean="0"/>
              <a:t>Praktikum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de-DE" smtClean="0"/>
              <a:t>02.02.2016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C.-J. Pardall / C.J. Popp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C11D2F7-29C4-440C-B6DD-2D0777AA65CA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41442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lvl="0" indent="-171450">
              <a:buFont typeface="Arial" pitchFamily="34" charset="0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Energie und Temperatur werden gleich gesetzt. (Übergeneralisierung von „Wärme“)</a:t>
            </a:r>
          </a:p>
          <a:p>
            <a:pPr marL="171450" lvl="0" indent="-171450">
              <a:buFont typeface="Arial" pitchFamily="34" charset="0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Die Vermutung erklärt das unterschiedliche Empfinden nicht.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Mögliche Reaktion: vgl. 4413 und 4414</a:t>
            </a:r>
            <a:endParaRPr lang="de-DE" dirty="0"/>
          </a:p>
        </p:txBody>
      </p:sp>
      <p:sp>
        <p:nvSpPr>
          <p:cNvPr id="4" name="Überschriftenplatzhalt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de-DE" smtClean="0"/>
              <a:t>Praktikum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de-DE" smtClean="0"/>
              <a:t>02.02.2016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C.-J. Pardall / C.J. Popp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C11D2F7-29C4-440C-B6DD-2D0777AA65CA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41442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r>
              <a:rPr lang="de-DE" dirty="0" smtClean="0"/>
              <a:t>oft nur Beschreibung, da noch Schwierigkeiten, Erklärungen zu formulieren.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de-DE" dirty="0" smtClean="0"/>
              <a:t>Erklärungen greifen oft zu kurz.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de-DE" dirty="0" smtClean="0"/>
              <a:t>vgl. Folie zuvor</a:t>
            </a:r>
            <a:endParaRPr lang="de-DE" dirty="0"/>
          </a:p>
        </p:txBody>
      </p:sp>
      <p:sp>
        <p:nvSpPr>
          <p:cNvPr id="4" name="Überschriftenplatzhalt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de-DE" smtClean="0"/>
              <a:t>Praktikum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de-DE" smtClean="0"/>
              <a:t>02.02.2016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C.-J. Pardall / C.J. Popp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C11D2F7-29C4-440C-B6DD-2D0777AA65CA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41442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lvl="0" indent="-171450">
              <a:buFont typeface="Arial" pitchFamily="34" charset="0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Auch hier denken die Schüler zu sehr an die Gegenstände(Metall o.ä.) und nicht an die Prozesse (Wärmeleitung).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Ähnliche Fehlvorstellung: „Wolle macht warm.“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Metall geben die Energie besser weiter als Kunststoff. Deshalb schmilzt der Eiswürfel auf der Metallplatte schneller.</a:t>
            </a:r>
            <a:endParaRPr lang="de-DE" dirty="0"/>
          </a:p>
        </p:txBody>
      </p:sp>
      <p:sp>
        <p:nvSpPr>
          <p:cNvPr id="4" name="Überschriftenplatzhalt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de-DE" smtClean="0"/>
              <a:t>Praktikum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de-DE" smtClean="0"/>
              <a:t>02.02.2016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C.-J. Pardall / C.J. Popp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C11D2F7-29C4-440C-B6DD-2D0777AA65CA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41442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lvl="0" indent="-171450">
              <a:buFont typeface="Arial" pitchFamily="34" charset="0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Auch hier denken die Schüler zu sehr an die Gegenstände(Metall o.ä.) und nicht an die Prozesse (Wärmeleitung).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Ähnliche Fehlvorstellung: „Wolle macht warm.“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Metall geben die Energie besser weiter als Kunststoff. Deshalb schmilzt der Eiswürfel auf der Metallplatte schneller.</a:t>
            </a:r>
            <a:endParaRPr lang="de-DE" dirty="0"/>
          </a:p>
        </p:txBody>
      </p:sp>
      <p:sp>
        <p:nvSpPr>
          <p:cNvPr id="4" name="Überschriftenplatzhalt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de-DE" smtClean="0"/>
              <a:t>Praktikum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de-DE" smtClean="0"/>
              <a:t>02.02.2016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C.-J. Pardall / C.J. Popp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C11D2F7-29C4-440C-B6DD-2D0777AA65CA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41442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Auch hier beobachten </a:t>
            </a:r>
            <a:r>
              <a:rPr lang="de-D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SuS</a:t>
            </a: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die Tinte als Gegenstand und nicht als Nachweis für den Prozess der Konvektion.</a:t>
            </a:r>
            <a:r>
              <a:rPr lang="de-DE" dirty="0" smtClean="0">
                <a:effectLst/>
              </a:rPr>
              <a:t> </a:t>
            </a:r>
          </a:p>
          <a:p>
            <a:pPr marL="171450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anthropomorphe Vorstellung</a:t>
            </a:r>
            <a:endParaRPr lang="de-DE" dirty="0" smtClean="0">
              <a:effectLst/>
            </a:endParaRPr>
          </a:p>
          <a:p>
            <a:pPr marL="171450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Beobachtung: Die Tinte fließt langsam zum Tauchsieder. Sie wird von der Wasserströmung mittransportiert. </a:t>
            </a:r>
            <a:endParaRPr lang="de-DE" dirty="0"/>
          </a:p>
        </p:txBody>
      </p:sp>
      <p:sp>
        <p:nvSpPr>
          <p:cNvPr id="4" name="Überschriftenplatzhalt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de-DE" smtClean="0"/>
              <a:t>Praktikum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de-DE" smtClean="0"/>
              <a:t>02.02.2016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C.-J. Pardall / C.J. Popp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C11D2F7-29C4-440C-B6DD-2D0777AA65CA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41442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/>
              <a:buChar char="•"/>
            </a:pPr>
            <a:r>
              <a:rPr lang="de-DE" dirty="0" smtClean="0"/>
              <a:t>Strom geladen </a:t>
            </a:r>
            <a:r>
              <a:rPr lang="de-DE" dirty="0" smtClean="0">
                <a:sym typeface="Wingdings"/>
              </a:rPr>
              <a:t> Energie geladen</a:t>
            </a:r>
          </a:p>
          <a:p>
            <a:pPr marL="171450" indent="-171450">
              <a:buFont typeface="Arial"/>
              <a:buChar char="•"/>
            </a:pPr>
            <a:endParaRPr lang="de-DE" dirty="0" smtClean="0">
              <a:sym typeface="Wingdings"/>
            </a:endParaRPr>
          </a:p>
          <a:p>
            <a:pPr marL="171450" indent="-171450">
              <a:buFont typeface="Arial"/>
              <a:buChar char="•"/>
            </a:pPr>
            <a:r>
              <a:rPr lang="de-DE" dirty="0" smtClean="0">
                <a:sym typeface="Wingdings"/>
              </a:rPr>
              <a:t>Apfel: soweit o.k.; auch wenn hochdramatisch</a:t>
            </a:r>
            <a:endParaRPr lang="de-DE" dirty="0"/>
          </a:p>
        </p:txBody>
      </p:sp>
      <p:sp>
        <p:nvSpPr>
          <p:cNvPr id="4" name="Überschriftenplatzhalt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de-DE" smtClean="0"/>
              <a:t>Praktikum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de-DE" smtClean="0"/>
              <a:t>02.02.2016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C.-J. Pardall / C.J. Popp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C11D2F7-29C4-440C-B6DD-2D0777AA65CA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361293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/>
              <a:buChar char="•"/>
            </a:pPr>
            <a:r>
              <a:rPr lang="de-DE" dirty="0" smtClean="0"/>
              <a:t>Mär von der Nordhalbkugel.</a:t>
            </a:r>
          </a:p>
          <a:p>
            <a:pPr marL="171450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Diese Schülerlösung ist wieder hauptsächlich eine Beschreibung, da sich </a:t>
            </a:r>
            <a:r>
              <a:rPr lang="de-D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SuS</a:t>
            </a: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mit Erklärungen (noch) schwer tun.</a:t>
            </a:r>
          </a:p>
          <a:p>
            <a:pPr marL="171450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Erklärung über Konvektion muss also eingeübt werden.</a:t>
            </a:r>
            <a:r>
              <a:rPr lang="de-DE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(hier Luftbewegung)</a:t>
            </a:r>
          </a:p>
          <a:p>
            <a:pPr marL="171450" indent="-171450">
              <a:buFont typeface="Arial"/>
              <a:buChar char="•"/>
            </a:pPr>
            <a:endParaRPr lang="de-DE" dirty="0"/>
          </a:p>
        </p:txBody>
      </p:sp>
      <p:sp>
        <p:nvSpPr>
          <p:cNvPr id="4" name="Überschriftenplatzhalt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de-DE" smtClean="0"/>
              <a:t>Praktikum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de-DE" smtClean="0"/>
              <a:t>02.02.2016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C.-J. Pardall / C.J. Popp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C11D2F7-29C4-440C-B6DD-2D0777AA65CA}" type="slidenum">
              <a:rPr lang="de-DE" smtClean="0"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41442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/>
              <a:buChar char="•"/>
            </a:pPr>
            <a:r>
              <a:rPr lang="de-DE" dirty="0" smtClean="0"/>
              <a:t>Beispiel 1: Wer hat da wohl geholfen? </a:t>
            </a: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der Kurbeltaschenlampe ist Energie im Akku/Kondensator gespeichert.</a:t>
            </a:r>
            <a:b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(Der Akku erhält die Energie durch das Kurbeln und gibt sie beim Leuchten ab.)</a:t>
            </a:r>
            <a:r>
              <a:rPr lang="de-DE" dirty="0" smtClean="0">
                <a:effectLst/>
              </a:rPr>
              <a:t> </a:t>
            </a:r>
            <a:endParaRPr lang="de-DE" dirty="0" smtClean="0"/>
          </a:p>
          <a:p>
            <a:pPr marL="171450" indent="-171450">
              <a:buFont typeface="Arial"/>
              <a:buChar char="•"/>
            </a:pPr>
            <a:endParaRPr lang="de-DE" dirty="0" smtClean="0"/>
          </a:p>
          <a:p>
            <a:pPr marL="171450" indent="-171450">
              <a:buFont typeface="Arial"/>
              <a:buChar char="•"/>
            </a:pPr>
            <a:r>
              <a:rPr lang="de-DE" dirty="0" smtClean="0"/>
              <a:t>Beispiel 2: Ladekabel: zwar richtig erklärt, HA war es aber, Energie</a:t>
            </a:r>
            <a:r>
              <a:rPr lang="de-DE" baseline="0" dirty="0" smtClean="0"/>
              <a:t> mitzubringen und kein Energietransportgerät.</a:t>
            </a:r>
            <a:endParaRPr lang="de-DE" dirty="0"/>
          </a:p>
        </p:txBody>
      </p:sp>
      <p:sp>
        <p:nvSpPr>
          <p:cNvPr id="4" name="Überschriftenplatzhalt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de-DE" smtClean="0"/>
              <a:t>Praktikum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de-DE" smtClean="0"/>
              <a:t>02.02.2016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C.-J. Pardall / C.J. Popp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C11D2F7-29C4-440C-B6DD-2D0777AA65CA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947437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de-DE" dirty="0" smtClean="0"/>
              <a:t>Beispiel 1: </a:t>
            </a: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Gut, kann in dieser Situation so stehen bleiben.</a:t>
            </a:r>
          </a:p>
          <a:p>
            <a:pPr marL="171450" indent="-171450">
              <a:buFont typeface="Arial"/>
              <a:buChar char="•"/>
            </a:pPr>
            <a:r>
              <a:rPr lang="de-DE" dirty="0" smtClean="0"/>
              <a:t>Beispiel 2: </a:t>
            </a: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Fachlich OK:  Mögliche Energiekette (stattdessen):</a:t>
            </a:r>
          </a:p>
          <a:p>
            <a:pPr marL="171450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Aufziehfeder =&gt; bewegtes Auto</a:t>
            </a:r>
            <a:r>
              <a:rPr lang="de-DE" dirty="0" smtClean="0">
                <a:effectLst/>
              </a:rPr>
              <a:t> </a:t>
            </a:r>
            <a:endParaRPr lang="de-DE" dirty="0"/>
          </a:p>
        </p:txBody>
      </p:sp>
      <p:sp>
        <p:nvSpPr>
          <p:cNvPr id="4" name="Überschriftenplatzhalt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de-DE" smtClean="0"/>
              <a:t>Praktikum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de-DE" smtClean="0"/>
              <a:t>02.02.2016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C.-J. Pardall / C.J. Popp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C11D2F7-29C4-440C-B6DD-2D0777AA65CA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259467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 Aussage fachlich OK, aber nicht Thema der Aufgabe „Energie mitbringen“</a:t>
            </a:r>
          </a:p>
          <a:p>
            <a:pPr lvl="0"/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Mögliche Fehlvorstellung: Wo die Leistung (Energie pro Zeitspanne) groß ist, ist auch viel Energie gespeichert.</a:t>
            </a:r>
          </a:p>
          <a:p>
            <a:pPr lvl="0"/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Sinnvolle Nachfrage: Ist Energie in der Glühlampe gespeichert, wenn sie nicht leuchtet?</a:t>
            </a:r>
          </a:p>
          <a:p>
            <a:pPr lvl="0"/>
            <a:endParaRPr lang="de-D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 Aussage, mögliche Fehlvorstellung („brennt“): (zu) naive „Treibstoff“-Vorstellung</a:t>
            </a:r>
          </a:p>
          <a:p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Mögliche Reaktion: Vorstellung genauer beschreiben lassen</a:t>
            </a:r>
            <a:r>
              <a:rPr lang="de-DE" dirty="0" smtClean="0">
                <a:effectLst/>
              </a:rPr>
              <a:t> </a:t>
            </a:r>
            <a:endParaRPr lang="de-DE" dirty="0"/>
          </a:p>
        </p:txBody>
      </p:sp>
      <p:sp>
        <p:nvSpPr>
          <p:cNvPr id="4" name="Überschriftenplatzhalt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de-DE" smtClean="0"/>
              <a:t>Praktikum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de-DE" smtClean="0"/>
              <a:t>02.02.2016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C.-J. Pardall / C.J. Popp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C11D2F7-29C4-440C-B6DD-2D0777AA65CA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351620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Aussagen 1-3 soweit ok. </a:t>
            </a:r>
          </a:p>
          <a:p>
            <a:pPr marL="171450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4: Der Ball alleine hat keine Energie:</a:t>
            </a:r>
            <a:r>
              <a:rPr lang="de-DE" dirty="0" smtClean="0">
                <a:effectLst/>
              </a:rPr>
              <a:t> </a:t>
            </a: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 verformten Ball am Boden ist Energie gespeichert. Deswegen kann sich der Ball danach weiter bewegen.</a:t>
            </a:r>
            <a:r>
              <a:rPr lang="de-DE" dirty="0" smtClean="0">
                <a:effectLst/>
              </a:rPr>
              <a:t> </a:t>
            </a:r>
            <a:endParaRPr lang="de-DE" dirty="0"/>
          </a:p>
        </p:txBody>
      </p:sp>
      <p:sp>
        <p:nvSpPr>
          <p:cNvPr id="4" name="Überschriftenplatzhalt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de-DE" smtClean="0"/>
              <a:t>Praktikum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de-DE" smtClean="0"/>
              <a:t>02.02.2016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C.-J. Pardall / C.J. Popp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C11D2F7-29C4-440C-B6DD-2D0777AA65CA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342101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/>
              <a:buChar char="•"/>
            </a:pPr>
            <a:r>
              <a:rPr lang="de-DE" dirty="0" smtClean="0"/>
              <a:t>Energie kann nicht entstehen,</a:t>
            </a:r>
            <a:r>
              <a:rPr lang="de-DE" baseline="0" dirty="0" smtClean="0"/>
              <a:t> Wind sehr wohl...</a:t>
            </a:r>
          </a:p>
          <a:p>
            <a:pPr marL="171450" lvl="0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Erste Teil fachlich OK, aber weder Motor noch Rotorblätter sind Energiespeicher sondern die Batterien und die bewegte Luft (Aufgabe!). </a:t>
            </a:r>
          </a:p>
          <a:p>
            <a:pPr marL="171450" lvl="0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Mögliche Nachfrage: Wo genau ist die Energie gespeichert?</a:t>
            </a:r>
          </a:p>
          <a:p>
            <a:pPr marL="171450" lvl="0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Schluss falsch: Energie kann nicht entstehen. </a:t>
            </a:r>
          </a:p>
          <a:p>
            <a:pPr marL="171450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Mögliche Reaktion: „Wo kommt diese Energie her?“; „Was meinst du mit Windenergie?“</a:t>
            </a:r>
            <a:r>
              <a:rPr lang="de-DE" dirty="0" smtClean="0">
                <a:effectLst/>
              </a:rPr>
              <a:t> </a:t>
            </a:r>
            <a:endParaRPr lang="de-DE" dirty="0"/>
          </a:p>
        </p:txBody>
      </p:sp>
      <p:sp>
        <p:nvSpPr>
          <p:cNvPr id="4" name="Überschriftenplatzhalt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de-DE" smtClean="0"/>
              <a:t>Praktikum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de-DE" smtClean="0"/>
              <a:t>02.02.2016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C.-J. Pardall / C.J. Popp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C11D2F7-29C4-440C-B6DD-2D0777AA65CA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875618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de-DE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„Steckdose</a:t>
            </a: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 wird als pars-pro-toto für die elektrische Energieversorgung genutzt:</a:t>
            </a:r>
            <a:b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Kraftwerk(o.ä.) = &gt; Tauchsieder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Feuer: Kerzenwachs =&gt; Umgebung</a:t>
            </a:r>
            <a:r>
              <a:rPr lang="de-DE" dirty="0" smtClean="0">
                <a:effectLst/>
              </a:rPr>
              <a:t>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Murmeltier Sommer: soweit ok</a:t>
            </a:r>
          </a:p>
          <a:p>
            <a:pPr marL="171450" lvl="0" indent="-171450">
              <a:buFont typeface="Arial"/>
              <a:buChar char="•"/>
            </a:pPr>
            <a:endParaRPr lang="de-D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„Winterschlaf“ und „Energie“ sind keine Energiespeicher/-wandler.</a:t>
            </a:r>
          </a:p>
          <a:p>
            <a:pPr marL="171450" lvl="0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Dieses Beispiel zeigt, dass die </a:t>
            </a:r>
            <a:r>
              <a:rPr lang="de-D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SuS</a:t>
            </a: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noch Schwierigkeiten mit dem Systembegriff haben. </a:t>
            </a:r>
          </a:p>
          <a:p>
            <a:pPr marL="171450" lvl="0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Möglicherweise naive „Lebenskraft“-Vorstellung beim Winterschlaf: Wenn ich geschlafen habe, habe ich mehr Energie.</a:t>
            </a:r>
          </a:p>
          <a:p>
            <a:pPr marL="171450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Mögliche Reaktion: verbalisieren lassen</a:t>
            </a:r>
            <a:r>
              <a:rPr lang="de-DE" dirty="0" smtClean="0">
                <a:effectLst/>
              </a:rPr>
              <a:t> </a:t>
            </a:r>
            <a:endParaRPr lang="de-DE" dirty="0"/>
          </a:p>
        </p:txBody>
      </p:sp>
      <p:sp>
        <p:nvSpPr>
          <p:cNvPr id="4" name="Überschriftenplatzhalt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de-DE" smtClean="0"/>
              <a:t>Praktikum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de-DE" smtClean="0"/>
              <a:t>02.02.2016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C.-J. Pardall / C.J. Popp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C11D2F7-29C4-440C-B6DD-2D0777AA65CA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643488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lvl="0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„Strom“ wird als pars-pro-toto für die elektrische Energieversorgung genutzt.</a:t>
            </a:r>
          </a:p>
          <a:p>
            <a:pPr marL="171450" lvl="0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Mögliche Nachfrage: Woher kommt der Strom?</a:t>
            </a:r>
          </a:p>
          <a:p>
            <a:pPr marL="171450" lvl="0" indent="-171450">
              <a:buFont typeface="Arial"/>
              <a:buChar char="•"/>
            </a:pPr>
            <a:endParaRPr lang="de-D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der Motor als Zwischengerät zwischen Kondensator und Propeller vergessen</a:t>
            </a:r>
            <a:r>
              <a:rPr lang="de-DE" dirty="0" smtClean="0">
                <a:effectLst/>
              </a:rPr>
              <a:t> </a:t>
            </a:r>
          </a:p>
          <a:p>
            <a:pPr marL="171450" lvl="0" indent="-171450">
              <a:buFont typeface="Arial"/>
              <a:buChar char="•"/>
            </a:pPr>
            <a:endParaRPr lang="de-DE" dirty="0" smtClean="0">
              <a:effectLst/>
            </a:endParaRPr>
          </a:p>
          <a:p>
            <a:pPr marL="171450" lvl="0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Vermischung von elektrischem Strom und Energie (Übergeneralisierung)</a:t>
            </a:r>
          </a:p>
          <a:p>
            <a:pPr marL="171450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Mögliche Reaktion: Den Fehler ohne Vorwurf ansprechen und auf den Physikunterricht 7/8 verweisen</a:t>
            </a:r>
            <a:r>
              <a:rPr lang="de-DE" dirty="0" smtClean="0">
                <a:effectLst/>
              </a:rPr>
              <a:t> </a:t>
            </a:r>
          </a:p>
          <a:p>
            <a:pPr lvl="0"/>
            <a:endParaRPr lang="de-D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endParaRPr lang="de-D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de-DE" dirty="0"/>
          </a:p>
        </p:txBody>
      </p:sp>
      <p:sp>
        <p:nvSpPr>
          <p:cNvPr id="4" name="Überschriftenplatzhalt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de-DE" smtClean="0"/>
              <a:t>Praktikum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de-DE" smtClean="0"/>
              <a:t>02.02.2016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C.-J. Pardall / C.J. Popp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C11D2F7-29C4-440C-B6DD-2D0777AA65CA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260980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ZPG BNT 2017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Energie effizient nutzen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C7425-2ABE-4C18-80E7-BDCBBB0C4F2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11814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durch Klicken auf Symbol hinzufügen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ZPG BNT 2017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Energie effizient nutzen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C7425-2ABE-4C18-80E7-BDCBBB0C4F2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06517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ZPG BNT 2017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Energie effizient nutzen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C7425-2ABE-4C18-80E7-BDCBBB0C4F2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551058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ZPG BNT 2017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Energie effizient nutzen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C7425-2ABE-4C18-80E7-BDCBBB0C4F2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50839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ZPG BNT 2017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Energie effizient nutzen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C7425-2ABE-4C18-80E7-BDCBBB0C4F2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878238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JP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92696"/>
          </a:xfrm>
        </p:spPr>
        <p:txBody>
          <a:bodyPr/>
          <a:lstStyle>
            <a:lvl1pPr>
              <a:defRPr sz="32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5976664"/>
          </a:xfrm>
        </p:spPr>
        <p:txBody>
          <a:bodyPr>
            <a:normAutofit/>
          </a:bodyPr>
          <a:lstStyle>
            <a:lvl1pPr>
              <a:defRPr sz="2400">
                <a:latin typeface="Arial" pitchFamily="34" charset="0"/>
                <a:cs typeface="Arial" pitchFamily="34" charset="0"/>
              </a:defRPr>
            </a:lvl1pPr>
            <a:lvl2pPr>
              <a:defRPr sz="2000">
                <a:latin typeface="Arial" pitchFamily="34" charset="0"/>
                <a:cs typeface="Arial" pitchFamily="34" charset="0"/>
              </a:defRPr>
            </a:lvl2pPr>
            <a:lvl3pPr>
              <a:defRPr sz="1800">
                <a:latin typeface="Arial" pitchFamily="34" charset="0"/>
                <a:cs typeface="Arial" pitchFamily="34" charset="0"/>
              </a:defRPr>
            </a:lvl3pPr>
            <a:lvl4pPr>
              <a:defRPr sz="1600">
                <a:latin typeface="Arial" pitchFamily="34" charset="0"/>
                <a:cs typeface="Arial" pitchFamily="34" charset="0"/>
              </a:defRPr>
            </a:lvl4pPr>
            <a:lvl5pPr>
              <a:defRPr sz="16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0" y="6669360"/>
            <a:ext cx="2483768" cy="188640"/>
          </a:xfr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ZPG BNT 2017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669360"/>
            <a:ext cx="2895600" cy="188640"/>
          </a:xfr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Energie effizient nutzen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732240" y="6669360"/>
            <a:ext cx="2411760" cy="188640"/>
          </a:xfr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E7711FB2-0ADC-4ABA-985B-9259769884CC}" type="slidenum">
              <a:rPr lang="de-DE" smtClean="0"/>
              <a:t>‹Nr.›</a:t>
            </a:fld>
            <a:endParaRPr lang="de-DE" dirty="0"/>
          </a:p>
        </p:txBody>
      </p:sp>
      <p:cxnSp>
        <p:nvCxnSpPr>
          <p:cNvPr id="8" name="Gerade Verbindung 7"/>
          <p:cNvCxnSpPr/>
          <p:nvPr/>
        </p:nvCxnSpPr>
        <p:spPr>
          <a:xfrm>
            <a:off x="0" y="692696"/>
            <a:ext cx="9144000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Gerade Verbindung 8"/>
          <p:cNvCxnSpPr/>
          <p:nvPr/>
        </p:nvCxnSpPr>
        <p:spPr>
          <a:xfrm>
            <a:off x="0" y="6669360"/>
            <a:ext cx="9144000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82036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ZPG BNT 2017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Energie effizient nutzen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C7425-2ABE-4C18-80E7-BDCBBB0C4F2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111472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ZPG BNT 2017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Energie effizient nutzen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C7425-2ABE-4C18-80E7-BDCBBB0C4F2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5935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ZPG BNT 2017</a:t>
            </a:r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Energie effizient nutzen</a:t>
            </a:r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C7425-2ABE-4C18-80E7-BDCBBB0C4F2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016004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ZPG BNT 2017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Energie effizient nutzen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C7425-2ABE-4C18-80E7-BDCBBB0C4F2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340745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ZPG BNT 2017</a:t>
            </a:r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Energie effizient nutzen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C7425-2ABE-4C18-80E7-BDCBBB0C4F2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139476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ZPG BNT 2017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Energie effizient nutzen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C7425-2ABE-4C18-80E7-BDCBBB0C4F2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66572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ZPG BNT 2017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Energie effizient nutzen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EC7425-2ABE-4C18-80E7-BDCBBB0C4F2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39046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.jpeg"/><Relationship Id="rId3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4" Type="http://schemas.microsoft.com/office/2007/relationships/hdphoto" Target="../media/hdphoto11.wdp"/><Relationship Id="rId5" Type="http://schemas.openxmlformats.org/officeDocument/2006/relationships/image" Target="../media/image14.jpeg"/><Relationship Id="rId6" Type="http://schemas.microsoft.com/office/2007/relationships/hdphoto" Target="../media/hdphoto12.wdp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4" Type="http://schemas.microsoft.com/office/2007/relationships/hdphoto" Target="../media/hdphoto13.wdp"/><Relationship Id="rId5" Type="http://schemas.openxmlformats.org/officeDocument/2006/relationships/image" Target="../media/image16.jpeg"/><Relationship Id="rId6" Type="http://schemas.microsoft.com/office/2007/relationships/hdphoto" Target="../media/hdphoto14.wdp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microsoft.com/office/2007/relationships/hdphoto" Target="../media/hdphoto15.wdp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4" Type="http://schemas.microsoft.com/office/2007/relationships/hdphoto" Target="../media/hdphoto16.wdp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4" Type="http://schemas.microsoft.com/office/2007/relationships/hdphoto" Target="../media/hdphoto17.wdp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4" Type="http://schemas.microsoft.com/office/2007/relationships/hdphoto" Target="../media/hdphoto18.wdp"/><Relationship Id="rId5" Type="http://schemas.openxmlformats.org/officeDocument/2006/relationships/image" Target="../media/image21.jpeg"/><Relationship Id="rId6" Type="http://schemas.microsoft.com/office/2007/relationships/hdphoto" Target="../media/hdphoto19.wdp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4" Type="http://schemas.microsoft.com/office/2007/relationships/hdphoto" Target="../media/hdphoto20.wdp"/><Relationship Id="rId5" Type="http://schemas.openxmlformats.org/officeDocument/2006/relationships/image" Target="../media/image23.jpeg"/><Relationship Id="rId6" Type="http://schemas.microsoft.com/office/2007/relationships/hdphoto" Target="../media/hdphoto21.wdp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4" Type="http://schemas.microsoft.com/office/2007/relationships/hdphoto" Target="../media/hdphoto22.wdp"/><Relationship Id="rId5" Type="http://schemas.openxmlformats.org/officeDocument/2006/relationships/image" Target="../media/image25.jpeg"/><Relationship Id="rId6" Type="http://schemas.microsoft.com/office/2007/relationships/hdphoto" Target="../media/hdphoto23.wdp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4" Type="http://schemas.microsoft.com/office/2007/relationships/hdphoto" Target="../media/hdphoto24.wdp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4" Type="http://schemas.microsoft.com/office/2007/relationships/hdphoto" Target="../media/hdphoto25.wdp"/><Relationship Id="rId5" Type="http://schemas.openxmlformats.org/officeDocument/2006/relationships/image" Target="../media/image28.jpeg"/><Relationship Id="rId6" Type="http://schemas.microsoft.com/office/2007/relationships/hdphoto" Target="../media/hdphoto26.wdp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4" Type="http://schemas.microsoft.com/office/2007/relationships/hdphoto" Target="../media/hdphoto27.wdp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microsoft.com/office/2007/relationships/hdphoto" Target="../media/hdphoto2.wdp"/><Relationship Id="rId5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microsoft.com/office/2007/relationships/hdphoto" Target="../media/hdphoto3.wdp"/><Relationship Id="rId5" Type="http://schemas.openxmlformats.org/officeDocument/2006/relationships/image" Target="../media/image5.png"/><Relationship Id="rId6" Type="http://schemas.microsoft.com/office/2007/relationships/hdphoto" Target="../media/hdphoto4.wdp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microsoft.com/office/2007/relationships/hdphoto" Target="../media/hdphoto5.wdp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microsoft.com/office/2007/relationships/hdphoto" Target="../media/hdphoto6.wdp"/><Relationship Id="rId5" Type="http://schemas.openxmlformats.org/officeDocument/2006/relationships/image" Target="../media/image8.jpeg"/><Relationship Id="rId6" Type="http://schemas.microsoft.com/office/2007/relationships/hdphoto" Target="../media/hdphoto7.wdp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microsoft.com/office/2007/relationships/hdphoto" Target="../media/hdphoto8.wdp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4" Type="http://schemas.microsoft.com/office/2007/relationships/hdphoto" Target="../media/hdphoto9.wdp"/><Relationship Id="rId5" Type="http://schemas.openxmlformats.org/officeDocument/2006/relationships/image" Target="../media/image12.jpeg"/><Relationship Id="rId6" Type="http://schemas.microsoft.com/office/2007/relationships/hdphoto" Target="../media/hdphoto10.wdp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nhaltsplatzhalter 6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599892" y="1125252"/>
            <a:ext cx="1944216" cy="9144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ZPG Biologie, Naturphänomene und Technik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0" y="620688"/>
            <a:ext cx="9144000" cy="302433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de-DE" sz="6000" dirty="0"/>
              <a:t>Energie und </a:t>
            </a:r>
            <a:r>
              <a:rPr lang="de-DE" sz="6000" dirty="0" smtClean="0"/>
              <a:t>Sprache: Umgang mit Schülerlösungen</a:t>
            </a:r>
            <a:endParaRPr lang="de-DE" sz="2800" dirty="0" smtClean="0"/>
          </a:p>
          <a:p>
            <a:pPr marL="0" indent="0" algn="ctr">
              <a:buNone/>
            </a:pPr>
            <a:r>
              <a:rPr lang="de-DE" sz="2800" dirty="0" err="1" smtClean="0"/>
              <a:t>Multiplikatorentagung</a:t>
            </a:r>
            <a:r>
              <a:rPr lang="de-DE" sz="2800" dirty="0" smtClean="0"/>
              <a:t> </a:t>
            </a:r>
            <a:br>
              <a:rPr lang="de-DE" sz="2800" dirty="0" smtClean="0"/>
            </a:br>
            <a:r>
              <a:rPr lang="de-DE" sz="2800" dirty="0" smtClean="0"/>
              <a:t>24</a:t>
            </a:r>
            <a:r>
              <a:rPr lang="de-DE" sz="2800" dirty="0"/>
              <a:t>.-</a:t>
            </a:r>
            <a:r>
              <a:rPr lang="de-DE" sz="2800" dirty="0" smtClean="0"/>
              <a:t>26.03.2017</a:t>
            </a:r>
            <a:br>
              <a:rPr lang="de-DE" sz="2800" dirty="0" smtClean="0"/>
            </a:br>
            <a:r>
              <a:rPr lang="de-DE" sz="2800" dirty="0" smtClean="0"/>
              <a:t>Bad Wildbad</a:t>
            </a:r>
            <a:endParaRPr lang="de-DE" sz="28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ZPG BNT 2017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Energie effizient nutzen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11FB2-0ADC-4ABA-985B-9259769884CC}" type="slidenum">
              <a:rPr lang="de-DE" smtClean="0"/>
              <a:t>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817207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Energie und </a:t>
            </a:r>
            <a:r>
              <a:rPr lang="de-DE" dirty="0" smtClean="0"/>
              <a:t>Sprache: Energieübertragungsketten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ZPG BNT 2017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Energie effizient nutzen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11FB2-0ADC-4ABA-985B-9259769884CC}" type="slidenum">
              <a:rPr lang="de-DE" smtClean="0"/>
              <a:t>10</a:t>
            </a:fld>
            <a:endParaRPr lang="de-DE" dirty="0"/>
          </a:p>
        </p:txBody>
      </p:sp>
      <p:pic>
        <p:nvPicPr>
          <p:cNvPr id="7" name="Bild 6" descr="Macintosh HD:Users:x:Desktop:Phrasen:EUK:30.01.2017 19-49 Office Lens.jpg"/>
          <p:cNvPicPr/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0265" y="764704"/>
            <a:ext cx="7443470" cy="194421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Bild 7" descr="Macintosh HD:Users:x:Desktop:Phrasen:EUK:31.01.2017 00-34 Office Lens.jpg"/>
          <p:cNvPicPr/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1620" y="2780928"/>
            <a:ext cx="6840760" cy="38479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79224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Energie und </a:t>
            </a:r>
            <a:r>
              <a:rPr lang="de-DE" dirty="0" smtClean="0"/>
              <a:t>Sprache: Energieübertragungsketten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ZPG BNT 2017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Energie effizient nutzen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11FB2-0ADC-4ABA-985B-9259769884CC}" type="slidenum">
              <a:rPr lang="de-DE" smtClean="0"/>
              <a:t>11</a:t>
            </a:fld>
            <a:endParaRPr lang="de-DE" dirty="0"/>
          </a:p>
        </p:txBody>
      </p:sp>
      <p:pic>
        <p:nvPicPr>
          <p:cNvPr id="7" name="Bild 6" descr="Macintosh HD:Users:x:Desktop:Phrasen:Einstieg:Energie mitbringen:30.01.2017 19-34 Office Lens.jpg"/>
          <p:cNvPicPr/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9572" y="764704"/>
            <a:ext cx="7704856" cy="165618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Bild 7" descr="Macintosh HD:Users:x:Desktop:Phrasen:EUK:31.01.2017 00-29 Office Lens.jpg"/>
          <p:cNvPicPr/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2564904"/>
            <a:ext cx="7200800" cy="39686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214563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Energie und </a:t>
            </a:r>
            <a:r>
              <a:rPr lang="de-DE" dirty="0" smtClean="0"/>
              <a:t>Sprache: Energieübertragungsketten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ZPG BNT 2017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Energie effizient nutzen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11FB2-0ADC-4ABA-985B-9259769884CC}" type="slidenum">
              <a:rPr lang="de-DE" smtClean="0"/>
              <a:t>12</a:t>
            </a:fld>
            <a:endParaRPr lang="de-DE" dirty="0"/>
          </a:p>
        </p:txBody>
      </p:sp>
      <p:pic>
        <p:nvPicPr>
          <p:cNvPr id="7" name="Bild 6" descr="Macintosh HD:Users:x:Desktop:Phrasen:EUK:31.01.2017 00-47 Office Lens.jpg"/>
          <p:cNvPicPr/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22000" contrast="5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764704"/>
            <a:ext cx="7344816" cy="47525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3277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Energie und </a:t>
            </a:r>
            <a:r>
              <a:rPr lang="de-DE" dirty="0" smtClean="0"/>
              <a:t>Sprache: Energieübertragungsketten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ZPG BNT 2017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Energie effizient nutzen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11FB2-0ADC-4ABA-985B-9259769884CC}" type="slidenum">
              <a:rPr lang="de-DE" smtClean="0"/>
              <a:t>13</a:t>
            </a:fld>
            <a:endParaRPr lang="de-DE" dirty="0"/>
          </a:p>
        </p:txBody>
      </p:sp>
      <p:pic>
        <p:nvPicPr>
          <p:cNvPr id="7" name="Bild 6" descr="Macintosh HD:Users:x:Desktop:Phrasen:EUK:31.01.2017 00-33 Office Lens.jpg"/>
          <p:cNvPicPr/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5400000">
            <a:off x="1609359" y="558993"/>
            <a:ext cx="5925282" cy="63367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20836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Energie und </a:t>
            </a:r>
            <a:r>
              <a:rPr lang="de-DE" dirty="0" smtClean="0"/>
              <a:t>Sprache: Energieübertragungsketten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ZPG BNT 2017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Energie effizient nutzen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11FB2-0ADC-4ABA-985B-9259769884CC}" type="slidenum">
              <a:rPr lang="de-DE" smtClean="0"/>
              <a:t>14</a:t>
            </a:fld>
            <a:endParaRPr lang="de-DE" dirty="0"/>
          </a:p>
        </p:txBody>
      </p:sp>
      <p:pic>
        <p:nvPicPr>
          <p:cNvPr id="7" name="Bild 6" descr="Macintosh HD:Users:x:Desktop:Phrasen:EUK:31.01.2017 00-33 Office Lens.jpg"/>
          <p:cNvPicPr/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5400000">
            <a:off x="1603058" y="313266"/>
            <a:ext cx="5937884" cy="68407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55949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Energie und </a:t>
            </a:r>
            <a:r>
              <a:rPr lang="de-DE" dirty="0" smtClean="0"/>
              <a:t>Sprache: Energie thermisch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ZPG BNT 2017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Energie effizient nutzen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11FB2-0ADC-4ABA-985B-9259769884CC}" type="slidenum">
              <a:rPr lang="de-DE" smtClean="0"/>
              <a:t>15</a:t>
            </a:fld>
            <a:endParaRPr lang="de-DE" dirty="0"/>
          </a:p>
        </p:txBody>
      </p:sp>
      <p:pic>
        <p:nvPicPr>
          <p:cNvPr id="7" name="Bild 6" descr="Macintosh HD:Users:x:Desktop:Phrasen:Thermisch:Energiehaushalt:30.01.2017 19-37 Office Lens.jpg"/>
          <p:cNvPicPr/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764704"/>
            <a:ext cx="7488832" cy="266429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Bild 7" descr="Macintosh HD:Users:x:Desktop:Phrasen:Thermisch:Energiehaushalt:30.01.2017 19-36 Office Lens.jpg"/>
          <p:cNvPicPr/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6025" y="3645025"/>
            <a:ext cx="7191950" cy="27363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35291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Energie und </a:t>
            </a:r>
            <a:r>
              <a:rPr lang="de-DE" dirty="0" smtClean="0"/>
              <a:t>Sprache: Energie thermisch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ZPG BNT 2017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Energie effizient nutzen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11FB2-0ADC-4ABA-985B-9259769884CC}" type="slidenum">
              <a:rPr lang="de-DE" smtClean="0"/>
              <a:t>16</a:t>
            </a:fld>
            <a:endParaRPr lang="de-DE" dirty="0"/>
          </a:p>
        </p:txBody>
      </p:sp>
      <p:pic>
        <p:nvPicPr>
          <p:cNvPr id="7" name="Bild 6" descr="Macintosh HD:Users:x:Desktop:Phrasen:Thermisch:Wärmeempfinden:30.01.2017 19-40 Office Lens.jpg"/>
          <p:cNvPicPr/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6403" y="719822"/>
            <a:ext cx="5751195" cy="371729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Bild 7" descr="Macintosh HD:Users:x:Desktop:Phrasen:Thermisch:Wärmeempfinden:31.01.2017 00-37 Office Lens.jpg"/>
          <p:cNvPicPr/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28212" y="4437113"/>
            <a:ext cx="6687577" cy="223224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6401014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Energie und </a:t>
            </a:r>
            <a:r>
              <a:rPr lang="de-DE" dirty="0" smtClean="0"/>
              <a:t>Sprache: Energie thermisch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ZPG BNT 2017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Energie effizient nutzen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11FB2-0ADC-4ABA-985B-9259769884CC}" type="slidenum">
              <a:rPr lang="de-DE" smtClean="0"/>
              <a:t>17</a:t>
            </a:fld>
            <a:endParaRPr lang="de-DE" dirty="0"/>
          </a:p>
        </p:txBody>
      </p:sp>
      <p:pic>
        <p:nvPicPr>
          <p:cNvPr id="7" name="Bild 6" descr="Macintosh HD:Users:x:Desktop:Phrasen:Thermisch:Wärmeempfinden:31.01.2017 00-56 Office Lens.jpg"/>
          <p:cNvPicPr/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5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91580" y="764704"/>
            <a:ext cx="7560840" cy="244827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Bild 7" descr="Macintosh HD:Users:x:Desktop:Phrasen:Thermisch:Wärmeempfinden:30.01.2017 19-42 Office Lens.jpg"/>
          <p:cNvPicPr/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29562" y="3356992"/>
            <a:ext cx="7884876" cy="302433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286378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Energie und </a:t>
            </a:r>
            <a:r>
              <a:rPr lang="de-DE" dirty="0" smtClean="0"/>
              <a:t>Sprache: Energie thermisch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ZPG BNT 2017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Energie effizient nutzen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11FB2-0ADC-4ABA-985B-9259769884CC}" type="slidenum">
              <a:rPr lang="de-DE" smtClean="0"/>
              <a:t>18</a:t>
            </a:fld>
            <a:endParaRPr lang="de-DE" dirty="0"/>
          </a:p>
        </p:txBody>
      </p:sp>
      <p:pic>
        <p:nvPicPr>
          <p:cNvPr id="7" name="Bild 6" descr="Macintosh HD:Users:x:Desktop:Phrasen:Thermisch:Wärmeempfinden:30.01.2017 19-46 Office Lens.jpg"/>
          <p:cNvPicPr/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5596" y="764704"/>
            <a:ext cx="7272808" cy="52565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384241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Energie und </a:t>
            </a:r>
            <a:r>
              <a:rPr lang="de-DE" dirty="0" smtClean="0"/>
              <a:t>Sprache: Energie thermisch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ZPG BNT 2017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Energie effizient nutzen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11FB2-0ADC-4ABA-985B-9259769884CC}" type="slidenum">
              <a:rPr lang="de-DE" smtClean="0"/>
              <a:t>19</a:t>
            </a:fld>
            <a:endParaRPr lang="de-DE" dirty="0"/>
          </a:p>
        </p:txBody>
      </p:sp>
      <p:pic>
        <p:nvPicPr>
          <p:cNvPr id="7" name="Bild 6" descr="Macintosh HD:Users:x:Desktop:Phrasen:Thermisch:Wärmeempfinden:30.01.2017 19-51 Office Lens.jpg"/>
          <p:cNvPicPr/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3548" y="764705"/>
            <a:ext cx="8136904" cy="3384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Bild 7" descr="Macintosh HD:Users:x:Desktop:Phrasen:Thermisch:Wärmeempfinden:30.01.2017 19-52 Office Lens.jpg"/>
          <p:cNvPicPr/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7957" y="4221089"/>
            <a:ext cx="7268086" cy="24482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66896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Energie und Sprache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Zitate </a:t>
            </a:r>
            <a:r>
              <a:rPr lang="de-DE" dirty="0"/>
              <a:t>aus einer 6. </a:t>
            </a:r>
            <a:r>
              <a:rPr lang="de-DE" dirty="0" smtClean="0"/>
              <a:t>Klasse </a:t>
            </a:r>
          </a:p>
          <a:p>
            <a:r>
              <a:rPr lang="de-DE" dirty="0"/>
              <a:t>n</a:t>
            </a:r>
            <a:r>
              <a:rPr lang="de-DE" dirty="0" smtClean="0"/>
              <a:t>icht repräsentativ, </a:t>
            </a:r>
            <a:r>
              <a:rPr lang="de-DE" dirty="0"/>
              <a:t>vor allem </a:t>
            </a:r>
            <a:r>
              <a:rPr lang="de-DE" dirty="0" smtClean="0"/>
              <a:t>Äußerungen, </a:t>
            </a:r>
            <a:r>
              <a:rPr lang="de-DE" dirty="0"/>
              <a:t>an denen Fehlvorstellungen und Lernschwierigkeiten deutlich </a:t>
            </a:r>
            <a:r>
              <a:rPr lang="de-DE" dirty="0" smtClean="0"/>
              <a:t>werden</a:t>
            </a:r>
            <a:br>
              <a:rPr lang="de-DE" dirty="0" smtClean="0"/>
            </a:br>
            <a:endParaRPr lang="de-DE" dirty="0" smtClean="0"/>
          </a:p>
          <a:p>
            <a:r>
              <a:rPr lang="de-DE" dirty="0" smtClean="0"/>
              <a:t>Ziel: mit </a:t>
            </a:r>
            <a:r>
              <a:rPr lang="de-DE" dirty="0"/>
              <a:t>Schülerformulierungen im Unterricht über Energie konstruktiv umgehen </a:t>
            </a:r>
            <a:endParaRPr lang="de-DE" dirty="0" smtClean="0"/>
          </a:p>
          <a:p>
            <a:pPr lvl="1"/>
            <a:r>
              <a:rPr lang="de-DE" dirty="0" smtClean="0"/>
              <a:t>fachlich </a:t>
            </a:r>
            <a:r>
              <a:rPr lang="de-DE" dirty="0"/>
              <a:t>korrekte Sprache, die einfach und zugänglich </a:t>
            </a:r>
            <a:r>
              <a:rPr lang="de-DE" dirty="0" smtClean="0"/>
              <a:t>ist</a:t>
            </a:r>
          </a:p>
          <a:p>
            <a:pPr lvl="1"/>
            <a:r>
              <a:rPr lang="de-DE" dirty="0" smtClean="0"/>
              <a:t>Fachspracherwerb als Prozess begreifen</a:t>
            </a:r>
          </a:p>
          <a:p>
            <a:pPr lvl="1"/>
            <a:r>
              <a:rPr lang="de-DE" dirty="0" smtClean="0"/>
              <a:t>Fehler thematisiert und nicht verschweigen</a:t>
            </a:r>
          </a:p>
          <a:p>
            <a:pPr lvl="1"/>
            <a:r>
              <a:rPr lang="de-DE" dirty="0" smtClean="0"/>
              <a:t>Den </a:t>
            </a:r>
            <a:r>
              <a:rPr lang="de-DE" dirty="0"/>
              <a:t>Lernenden nicht „über den </a:t>
            </a:r>
            <a:r>
              <a:rPr lang="de-DE" dirty="0" smtClean="0"/>
              <a:t>Mund </a:t>
            </a:r>
            <a:r>
              <a:rPr lang="de-DE" dirty="0"/>
              <a:t>fahren</a:t>
            </a:r>
            <a:r>
              <a:rPr lang="de-DE" dirty="0" smtClean="0"/>
              <a:t>“</a:t>
            </a:r>
          </a:p>
          <a:p>
            <a:pPr lvl="1"/>
            <a:r>
              <a:rPr lang="de-DE" dirty="0"/>
              <a:t>e</a:t>
            </a:r>
            <a:r>
              <a:rPr lang="de-DE" dirty="0" smtClean="0"/>
              <a:t>rmutigen </a:t>
            </a:r>
            <a:r>
              <a:rPr lang="de-DE" dirty="0"/>
              <a:t>zu sprechen  </a:t>
            </a:r>
            <a:r>
              <a:rPr lang="de-DE" dirty="0" smtClean="0"/>
              <a:t>und in </a:t>
            </a:r>
            <a:r>
              <a:rPr lang="de-DE" dirty="0"/>
              <a:t>einer einfachen Sprache richtige Aussagen zu </a:t>
            </a:r>
            <a:r>
              <a:rPr lang="de-DE" dirty="0" smtClean="0"/>
              <a:t>machen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ZPG BNT 2017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Energie effizient nutzen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11FB2-0ADC-4ABA-985B-9259769884CC}" type="slidenum">
              <a:rPr lang="de-DE" smtClean="0"/>
              <a:t>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023866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Energie und </a:t>
            </a:r>
            <a:r>
              <a:rPr lang="de-DE" dirty="0" smtClean="0"/>
              <a:t>Sprache: Energie thermisch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ZPG BNT 2017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Energie effizient nutzen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11FB2-0ADC-4ABA-985B-9259769884CC}" type="slidenum">
              <a:rPr lang="de-DE" smtClean="0"/>
              <a:t>20</a:t>
            </a:fld>
            <a:endParaRPr lang="de-DE" dirty="0"/>
          </a:p>
        </p:txBody>
      </p:sp>
      <p:pic>
        <p:nvPicPr>
          <p:cNvPr id="7" name="Bild 6" descr="Macintosh HD:Users:x:Desktop:Phrasen:Thermisch:30.01.2017 19-39 Office Lens.jpg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980728"/>
            <a:ext cx="8352928" cy="50405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90734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Energie und </a:t>
            </a:r>
            <a:r>
              <a:rPr lang="de-DE" dirty="0" smtClean="0"/>
              <a:t>Sprache: Energie thermisch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ZPG BNT 2017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Energie effizient nutzen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11FB2-0ADC-4ABA-985B-9259769884CC}" type="slidenum">
              <a:rPr lang="de-DE" smtClean="0"/>
              <a:t>21</a:t>
            </a:fld>
            <a:endParaRPr lang="de-DE" dirty="0"/>
          </a:p>
        </p:txBody>
      </p:sp>
      <p:pic>
        <p:nvPicPr>
          <p:cNvPr id="9" name="Bild 8" descr="Macintosh HD:Users:x:Desktop:Bildschirmfoto 2017-02-28 um 13.04.23.png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764704"/>
            <a:ext cx="8496944" cy="59046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823322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Energie und </a:t>
            </a:r>
            <a:r>
              <a:rPr lang="de-DE" dirty="0" smtClean="0"/>
              <a:t>Sprache: Energie mitbringen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ZPG BNT 2017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Energie effizient nutzen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11FB2-0ADC-4ABA-985B-9259769884CC}" type="slidenum">
              <a:rPr lang="de-DE" smtClean="0"/>
              <a:t>3</a:t>
            </a:fld>
            <a:endParaRPr lang="de-DE" dirty="0"/>
          </a:p>
        </p:txBody>
      </p:sp>
      <p:sp>
        <p:nvSpPr>
          <p:cNvPr id="9" name="Inhaltsplatzhalt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e-DE" dirty="0"/>
          </a:p>
        </p:txBody>
      </p:sp>
      <p:pic>
        <p:nvPicPr>
          <p:cNvPr id="10" name="Bild 9" descr="Macintosh HD:Users:x:Desktop:Phrasen:Einstieg:Energie mitbringen:30.01.2017 19-48 Office Lens.jpg"/>
          <p:cNvPicPr/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64704"/>
            <a:ext cx="9144000" cy="10801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Bild 11" descr="Macintosh HD:Users:x:Desktop:Phrasen:Einstieg:Energie mitbringen:31.01.2017 00-55 Office Lens.jpg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0265" y="2132856"/>
            <a:ext cx="7443470" cy="45365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314289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Energie und Sprache: Energie mitbringen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ZPG BNT 2017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Energie effizient nutzen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11FB2-0ADC-4ABA-985B-9259769884CC}" type="slidenum">
              <a:rPr lang="de-DE" smtClean="0"/>
              <a:t>4</a:t>
            </a:fld>
            <a:endParaRPr lang="de-DE" dirty="0"/>
          </a:p>
        </p:txBody>
      </p:sp>
      <p:pic>
        <p:nvPicPr>
          <p:cNvPr id="7" name="Bild 6" descr="Macintosh HD:Users:x:Desktop:Phrasen:Einstieg:Energie mitbringen:31.01.2017 00-48 Office Lens.jpg"/>
          <p:cNvPicPr/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3588" y="764704"/>
            <a:ext cx="7416824" cy="331236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Bild 7" descr="Macintosh HD:Users:x:Desktop:Phrasen:Einstieg:Energie mitbringen:30.01.2017 19-50 Office Lens.jpg"/>
          <p:cNvPicPr/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3588" y="4149080"/>
            <a:ext cx="7416824" cy="24482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922535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Energie und Sprache: Energie mitbringen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ZPG BNT 2017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Energie effizient nutzen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11FB2-0ADC-4ABA-985B-9259769884CC}" type="slidenum">
              <a:rPr lang="de-DE" smtClean="0"/>
              <a:t>5</a:t>
            </a:fld>
            <a:endParaRPr lang="de-DE" dirty="0"/>
          </a:p>
        </p:txBody>
      </p:sp>
      <p:pic>
        <p:nvPicPr>
          <p:cNvPr id="7" name="Bild 6" descr="Macintosh HD:Users:x:Desktop:Phrasen:Einstieg:Energie mitbringen:31.01.2017 00-28 Office Lens.jpg"/>
          <p:cNvPicPr/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9000" contrast="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764704"/>
            <a:ext cx="7920880" cy="43924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50107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Energie und Sprache: Energie mitbringen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ZPG BNT 2017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Energie effizient nutzen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11FB2-0ADC-4ABA-985B-9259769884CC}" type="slidenum">
              <a:rPr lang="de-DE" smtClean="0"/>
              <a:t>6</a:t>
            </a:fld>
            <a:endParaRPr lang="de-DE" dirty="0"/>
          </a:p>
        </p:txBody>
      </p:sp>
      <p:pic>
        <p:nvPicPr>
          <p:cNvPr id="7" name="Bild 6" descr="Macintosh HD:Users:x:Desktop:Phrasen:Einstieg:Energie mitbringen:31.01.2017 00-31 Office Lens.jpg"/>
          <p:cNvPicPr/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5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9572" y="764704"/>
            <a:ext cx="7704856" cy="3890481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Bild 7" descr="Macintosh HD:Users:x:Desktop:Phrasen:Einstieg:Energie mitbringen:31.01.2017 00-35 Office Lens.jpg"/>
          <p:cNvPicPr/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5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797152"/>
            <a:ext cx="9144000" cy="10801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39823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Energie und Sprache: Energie mitbringen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ZPG BNT 2017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Energie effizient nutzen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11FB2-0ADC-4ABA-985B-9259769884CC}" type="slidenum">
              <a:rPr lang="de-DE" smtClean="0"/>
              <a:t>7</a:t>
            </a:fld>
            <a:endParaRPr lang="de-DE" dirty="0"/>
          </a:p>
        </p:txBody>
      </p:sp>
      <p:pic>
        <p:nvPicPr>
          <p:cNvPr id="7" name="Bild 6" descr="Macintosh HD:Users:x:Desktop:Phrasen:Einstieg:Energie mitbringen:31.01.2017 00-39 Office Lens.jpg"/>
          <p:cNvPicPr/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3000" contrast="4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1979711" y="-1215009"/>
            <a:ext cx="5184578" cy="914400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6898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Energie und Sprache: Energie mitbringen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ZPG BNT 2017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Energie effizient nutzen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11FB2-0ADC-4ABA-985B-9259769884CC}" type="slidenum">
              <a:rPr lang="de-DE" smtClean="0"/>
              <a:t>8</a:t>
            </a:fld>
            <a:endParaRPr lang="de-DE" dirty="0"/>
          </a:p>
        </p:txBody>
      </p:sp>
      <p:pic>
        <p:nvPicPr>
          <p:cNvPr id="7" name="Bild 6" descr="Macintosh HD:Users:x:Desktop:Phrasen:Einstieg:Energie mitbringen:31.01.2017 00-43 Office Lens (2).jpg"/>
          <p:cNvPicPr/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3812" y="1772816"/>
            <a:ext cx="7956376" cy="248739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251290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Energie und </a:t>
            </a:r>
            <a:r>
              <a:rPr lang="de-DE" dirty="0" smtClean="0"/>
              <a:t>Sprache: Energieübertragungsketten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ZPG BNT 2017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Energie effizient nutzen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11FB2-0ADC-4ABA-985B-9259769884CC}" type="slidenum">
              <a:rPr lang="de-DE" smtClean="0"/>
              <a:t>9</a:t>
            </a:fld>
            <a:endParaRPr lang="de-DE" dirty="0"/>
          </a:p>
        </p:txBody>
      </p:sp>
      <p:pic>
        <p:nvPicPr>
          <p:cNvPr id="7" name="Bild 6" descr="Macintosh HD:Users:x:Desktop:Phrasen:EUK:30.01.2017 19-43 Office Lens.jpg"/>
          <p:cNvPicPr/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7000" contrast="5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792" y="692696"/>
            <a:ext cx="8316416" cy="165618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Bild 7" descr="Macintosh HD:Users:x:Desktop:Phrasen:EUK:30.01.2017 19-44 Office Lens.jpg"/>
          <p:cNvPicPr/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696403" y="2556451"/>
            <a:ext cx="5751195" cy="411290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994185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CJP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CJP</Template>
  <TotalTime>0</TotalTime>
  <Words>1453</Words>
  <Application>Microsoft Macintosh PowerPoint</Application>
  <PresentationFormat>Bildschirmpräsentation (4:3)</PresentationFormat>
  <Paragraphs>264</Paragraphs>
  <Slides>21</Slides>
  <Notes>20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21</vt:i4>
      </vt:variant>
    </vt:vector>
  </HeadingPairs>
  <TitlesOfParts>
    <vt:vector size="22" baseType="lpstr">
      <vt:lpstr>CJP</vt:lpstr>
      <vt:lpstr>ZPG Biologie, Naturphänomene und Technik</vt:lpstr>
      <vt:lpstr>Energie und Sprache</vt:lpstr>
      <vt:lpstr>Energie und Sprache: Energie mitbringen</vt:lpstr>
      <vt:lpstr>Energie und Sprache: Energie mitbringen</vt:lpstr>
      <vt:lpstr>Energie und Sprache: Energie mitbringen</vt:lpstr>
      <vt:lpstr>Energie und Sprache: Energie mitbringen</vt:lpstr>
      <vt:lpstr>Energie und Sprache: Energie mitbringen</vt:lpstr>
      <vt:lpstr>Energie und Sprache: Energie mitbringen</vt:lpstr>
      <vt:lpstr>Energie und Sprache: Energieübertragungsketten</vt:lpstr>
      <vt:lpstr>Energie und Sprache: Energieübertragungsketten</vt:lpstr>
      <vt:lpstr>Energie und Sprache: Energieübertragungsketten</vt:lpstr>
      <vt:lpstr>Energie und Sprache: Energieübertragungsketten</vt:lpstr>
      <vt:lpstr>Energie und Sprache: Energieübertragungsketten</vt:lpstr>
      <vt:lpstr>Energie und Sprache: Energieübertragungsketten</vt:lpstr>
      <vt:lpstr>Energie und Sprache: Energie thermisch</vt:lpstr>
      <vt:lpstr>Energie und Sprache: Energie thermisch</vt:lpstr>
      <vt:lpstr>Energie und Sprache: Energie thermisch</vt:lpstr>
      <vt:lpstr>Energie und Sprache: Energie thermisch</vt:lpstr>
      <vt:lpstr>Energie und Sprache: Energie thermisch</vt:lpstr>
      <vt:lpstr>Energie und Sprache: Energie thermisch</vt:lpstr>
      <vt:lpstr>Energie und Sprache: Energie thermisch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ZPG Biologie, Naturphänomene und Technik</dc:title>
  <dc:creator>Alexander Mink; Carl-Julian Pardall</dc:creator>
  <cp:lastModifiedBy>Alexander Mink</cp:lastModifiedBy>
  <cp:revision>424</cp:revision>
  <cp:lastPrinted>2016-01-30T18:57:11Z</cp:lastPrinted>
  <dcterms:created xsi:type="dcterms:W3CDTF">2014-11-17T20:26:36Z</dcterms:created>
  <dcterms:modified xsi:type="dcterms:W3CDTF">2017-03-23T23:40:22Z</dcterms:modified>
</cp:coreProperties>
</file>